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4"/>
    <p:sldMasterId id="2147483714" r:id="rId5"/>
  </p:sldMasterIdLst>
  <p:sldIdLst>
    <p:sldId id="260" r:id="rId6"/>
    <p:sldId id="261" r:id="rId7"/>
    <p:sldId id="259" r:id="rId8"/>
    <p:sldId id="263" r:id="rId9"/>
    <p:sldId id="256" r:id="rId10"/>
    <p:sldId id="258" r:id="rId11"/>
    <p:sldId id="264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ABD25A-5A66-45E8-98E4-0FD009E3A530}" v="56" dt="2020-11-24T06:56:18.910"/>
    <p1510:client id="{324276C5-4A18-4B0B-BB8F-E23CBE781703}" v="3342" dt="2020-11-16T13:49:38.534"/>
    <p1510:client id="{4638BB0C-7A15-446D-8E40-7C432EFA0CB6}" v="3" dt="2020-11-24T06:56:58.624"/>
    <p1510:client id="{D332D75A-1270-460B-B361-9B106B5CDE7D}" v="2" dt="2021-01-25T09:26:33.6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33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U DAN" userId="S::alexandru.dan@stud.ubbcluj.ro::0f2270af-a558-4990-b020-678fae704dc3" providerId="AD" clId="Web-{1BABD25A-5A66-45E8-98E4-0FD009E3A530}"/>
    <pc:docChg chg="modSld">
      <pc:chgData name="ALEXANDRU DAN" userId="S::alexandru.dan@stud.ubbcluj.ro::0f2270af-a558-4990-b020-678fae704dc3" providerId="AD" clId="Web-{1BABD25A-5A66-45E8-98E4-0FD009E3A530}" dt="2020-11-24T06:56:18.707" v="51" actId="20577"/>
      <pc:docMkLst>
        <pc:docMk/>
      </pc:docMkLst>
      <pc:sldChg chg="modSp">
        <pc:chgData name="ALEXANDRU DAN" userId="S::alexandru.dan@stud.ubbcluj.ro::0f2270af-a558-4990-b020-678fae704dc3" providerId="AD" clId="Web-{1BABD25A-5A66-45E8-98E4-0FD009E3A530}" dt="2020-11-24T06:56:18.004" v="49" actId="20577"/>
        <pc:sldMkLst>
          <pc:docMk/>
          <pc:sldMk cId="2657156089" sldId="258"/>
        </pc:sldMkLst>
        <pc:spChg chg="mod">
          <ac:chgData name="ALEXANDRU DAN" userId="S::alexandru.dan@stud.ubbcluj.ro::0f2270af-a558-4990-b020-678fae704dc3" providerId="AD" clId="Web-{1BABD25A-5A66-45E8-98E4-0FD009E3A530}" dt="2020-11-24T06:56:18.004" v="49" actId="20577"/>
          <ac:spMkLst>
            <pc:docMk/>
            <pc:sldMk cId="2657156089" sldId="258"/>
            <ac:spMk id="2" creationId="{4F366705-0C8C-4ACE-B217-8B1CB0799C1A}"/>
          </ac:spMkLst>
        </pc:spChg>
      </pc:sldChg>
    </pc:docChg>
  </pc:docChgLst>
  <pc:docChgLst>
    <pc:chgData name="IULIA MARIA CHEREJI" userId="S::iulia.chereji@stud.ubbcluj.ro::0eea9577-b8ef-4e24-958c-e32abef52e67" providerId="AD" clId="Web-{D332D75A-1270-460B-B361-9B106B5CDE7D}"/>
    <pc:docChg chg="sldOrd">
      <pc:chgData name="IULIA MARIA CHEREJI" userId="S::iulia.chereji@stud.ubbcluj.ro::0eea9577-b8ef-4e24-958c-e32abef52e67" providerId="AD" clId="Web-{D332D75A-1270-460B-B361-9B106B5CDE7D}" dt="2021-01-25T09:26:33.630" v="1"/>
      <pc:docMkLst>
        <pc:docMk/>
      </pc:docMkLst>
      <pc:sldChg chg="ord">
        <pc:chgData name="IULIA MARIA CHEREJI" userId="S::iulia.chereji@stud.ubbcluj.ro::0eea9577-b8ef-4e24-958c-e32abef52e67" providerId="AD" clId="Web-{D332D75A-1270-460B-B361-9B106B5CDE7D}" dt="2021-01-25T09:26:33.630" v="1"/>
        <pc:sldMkLst>
          <pc:docMk/>
          <pc:sldMk cId="2942657046" sldId="262"/>
        </pc:sldMkLst>
      </pc:sldChg>
    </pc:docChg>
  </pc:docChgLst>
  <pc:docChgLst>
    <pc:chgData name="ALEXANDRU DAN" userId="S::alexandru.dan@stud.ubbcluj.ro::0f2270af-a558-4990-b020-678fae704dc3" providerId="AD" clId="Web-{4638BB0C-7A15-446D-8E40-7C432EFA0CB6}"/>
    <pc:docChg chg="modSld">
      <pc:chgData name="ALEXANDRU DAN" userId="S::alexandru.dan@stud.ubbcluj.ro::0f2270af-a558-4990-b020-678fae704dc3" providerId="AD" clId="Web-{4638BB0C-7A15-446D-8E40-7C432EFA0CB6}" dt="2020-11-24T06:56:58.624" v="2" actId="1076"/>
      <pc:docMkLst>
        <pc:docMk/>
      </pc:docMkLst>
      <pc:sldChg chg="modSp">
        <pc:chgData name="ALEXANDRU DAN" userId="S::alexandru.dan@stud.ubbcluj.ro::0f2270af-a558-4990-b020-678fae704dc3" providerId="AD" clId="Web-{4638BB0C-7A15-446D-8E40-7C432EFA0CB6}" dt="2020-11-24T06:56:58.624" v="2" actId="1076"/>
        <pc:sldMkLst>
          <pc:docMk/>
          <pc:sldMk cId="109857222" sldId="256"/>
        </pc:sldMkLst>
        <pc:picChg chg="mod">
          <ac:chgData name="ALEXANDRU DAN" userId="S::alexandru.dan@stud.ubbcluj.ro::0f2270af-a558-4990-b020-678fae704dc3" providerId="AD" clId="Web-{4638BB0C-7A15-446D-8E40-7C432EFA0CB6}" dt="2020-11-24T06:56:58.624" v="2" actId="1076"/>
          <ac:picMkLst>
            <pc:docMk/>
            <pc:sldMk cId="109857222" sldId="256"/>
            <ac:picMk id="4" creationId="{212FADF9-E53E-4E39-B18D-C26884AF5CC9}"/>
          </ac:picMkLst>
        </pc:picChg>
        <pc:picChg chg="mod">
          <ac:chgData name="ALEXANDRU DAN" userId="S::alexandru.dan@stud.ubbcluj.ro::0f2270af-a558-4990-b020-678fae704dc3" providerId="AD" clId="Web-{4638BB0C-7A15-446D-8E40-7C432EFA0CB6}" dt="2020-11-24T06:56:56.171" v="1" actId="1076"/>
          <ac:picMkLst>
            <pc:docMk/>
            <pc:sldMk cId="109857222" sldId="256"/>
            <ac:picMk id="14" creationId="{017CB113-400E-46DE-AD12-0B98A2E23A53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6T13:58:14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12340 12472 16383 0 0,'5'10'0'0'0,"2"13"0"0"0,4 3 0 0 0,0 1 0 0 0,9 7 0 0 0,1 2 0 0 0,6 5 0 0 0,3 5 0 0 0,3-5 0 0 0,-6-5 0 0 0,-1-8 0 0 0,-6-4 0 0 0,-6-1 0 0 0,-5 0 0 0 0,-5-4-16383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6T13:58:14.2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12277 12849 16383 0 0,'0'-10'0'0'0,"5"-3"0"0"0,1-4 0 0 0,10 0 0 0 0,2-1 0 0 0,-1-3 0 0 0,-5-3 0 0 0,1 3 0 0 0,4 5 0 0 0,3 5 0 0 0,-2 0 0 0 0,2-4 0 0 0,1 1 0 0 0,3 3 0 0 0,-3-1 0 0 0,5 0 0 0 0,-2-6 0 0 0,5-6 0 0 0,2 1 0 0 0,1 0 0 0 0,-5-1 0 0 0,-7 3-16383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441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002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9494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C764DE79-268F-4C1A-8933-263129D2AF90}" type="datetimeFigureOut">
              <a:rPr lang="en-US" smtClean="0"/>
              <a:t>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931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4798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7375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543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6742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1945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8175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559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3856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7152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1114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7505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8722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6392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9714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evărat sau f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0173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8427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578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576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015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924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978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344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71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849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748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764DE79-268F-4C1A-8933-263129D2AF90}" type="datetimeFigureOut">
              <a:rPr lang="en-US" smtClean="0"/>
              <a:t>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231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customXml" Target="../ink/ink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B34C5-02A2-434D-A3AA-0A0006204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  Individual Homework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1F673-DA40-4CEB-B342-D7C20797C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                                          </a:t>
            </a:r>
            <a:r>
              <a:rPr lang="ro-RO" dirty="0">
                <a:cs typeface="Calibri"/>
              </a:rPr>
              <a:t> </a:t>
            </a:r>
            <a:r>
              <a:rPr lang="en-US" dirty="0">
                <a:cs typeface="Calibri"/>
              </a:rPr>
              <a:t>   Dan Alexandru</a:t>
            </a:r>
          </a:p>
        </p:txBody>
      </p:sp>
    </p:spTree>
    <p:extLst>
      <p:ext uri="{BB962C8B-B14F-4D97-AF65-F5344CB8AC3E}">
        <p14:creationId xmlns:p14="http://schemas.microsoft.com/office/powerpoint/2010/main" val="1346141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21737-9D6D-4134-92A0-EA03262E8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229" y="365125"/>
            <a:ext cx="11594237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dirty="0">
                <a:ea typeface="+mj-lt"/>
                <a:cs typeface="+mj-lt"/>
              </a:rPr>
              <a:t>                                           </a:t>
            </a:r>
            <a:br>
              <a:rPr lang="en-US" sz="2800" dirty="0">
                <a:ea typeface="+mj-lt"/>
                <a:cs typeface="+mj-lt"/>
              </a:rPr>
            </a:br>
            <a:r>
              <a:rPr lang="en-US" sz="3200" dirty="0">
                <a:ea typeface="+mj-lt"/>
                <a:cs typeface="+mj-lt"/>
              </a:rPr>
              <a:t>                                    Problem statement:</a:t>
            </a:r>
            <a:br>
              <a:rPr lang="en-US" sz="3200" dirty="0">
                <a:ea typeface="+mj-lt"/>
                <a:cs typeface="+mj-lt"/>
              </a:rPr>
            </a:br>
            <a:br>
              <a:rPr lang="en-US" sz="3200" dirty="0">
                <a:ea typeface="+mj-lt"/>
                <a:cs typeface="+mj-lt"/>
              </a:rPr>
            </a:br>
            <a:r>
              <a:rPr lang="en-US" sz="1600" dirty="0">
                <a:latin typeface="Arial"/>
                <a:ea typeface="+mj-lt"/>
                <a:cs typeface="Arial"/>
              </a:rPr>
              <a:t>Write all the anti-models of the propositional formula U2 = q ∧ ¬p ∧ r → ¬p ∨ ¬(q ∧ r) using the semantic tableaux method. </a:t>
            </a:r>
            <a:br>
              <a:rPr lang="en-US" sz="3200" dirty="0">
                <a:ea typeface="+mj-lt"/>
                <a:cs typeface="+mj-lt"/>
              </a:rPr>
            </a:br>
            <a:br>
              <a:rPr lang="en-US" sz="2800" dirty="0">
                <a:ea typeface="+mj-lt"/>
                <a:cs typeface="+mj-lt"/>
              </a:rPr>
            </a:br>
            <a:r>
              <a:rPr lang="en-US" sz="2800" dirty="0">
                <a:ea typeface="+mj-lt"/>
                <a:cs typeface="+mj-lt"/>
              </a:rPr>
              <a:t>  </a:t>
            </a:r>
            <a:endParaRPr lang="en-US" sz="2800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3A438-0D41-410E-AD95-1BF0F88C1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1708" y="1032310"/>
            <a:ext cx="11183653" cy="56665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000" dirty="0">
              <a:latin typeface="Arial"/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1020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C4C71-60A9-42A8-BD05-B0D669CBC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21"/>
            <a:ext cx="10515600" cy="834961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                </a:t>
            </a:r>
            <a:r>
              <a:rPr lang="ro-RO" dirty="0">
                <a:cs typeface="Calibri Light"/>
              </a:rPr>
              <a:t>  </a:t>
            </a:r>
            <a:r>
              <a:rPr lang="en-US" dirty="0">
                <a:cs typeface="Calibri Light"/>
              </a:rPr>
              <a:t> Theoretical </a:t>
            </a:r>
            <a:r>
              <a:rPr lang="ro-RO" dirty="0" err="1">
                <a:cs typeface="Calibri Light"/>
              </a:rPr>
              <a:t>results</a:t>
            </a:r>
            <a:endParaRPr lang="en-US" dirty="0"/>
          </a:p>
        </p:txBody>
      </p:sp>
      <p:pic>
        <p:nvPicPr>
          <p:cNvPr id="4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6C889DFF-DDB4-4D37-B232-62236EC1F7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920" t="22889" r="12553" b="10694"/>
          <a:stretch/>
        </p:blipFill>
        <p:spPr>
          <a:xfrm>
            <a:off x="1476584" y="760913"/>
            <a:ext cx="8497280" cy="6001092"/>
          </a:xfrm>
        </p:spPr>
      </p:pic>
    </p:spTree>
    <p:extLst>
      <p:ext uri="{BB962C8B-B14F-4D97-AF65-F5344CB8AC3E}">
        <p14:creationId xmlns:p14="http://schemas.microsoft.com/office/powerpoint/2010/main" val="2072908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43F1BACE-1B87-41E1-921D-EF17285B9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3808B9B7-51A7-4D9D-83F6-A75075122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4201B1AF-9E57-4B2E-9441-53D556E73D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79" t="27242" r="13750" b="12880"/>
          <a:stretch/>
        </p:blipFill>
        <p:spPr>
          <a:xfrm>
            <a:off x="1331648" y="111139"/>
            <a:ext cx="8717873" cy="669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85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5507" y="214227"/>
            <a:ext cx="9133562" cy="821847"/>
          </a:xfrm>
        </p:spPr>
        <p:txBody>
          <a:bodyPr>
            <a:noAutofit/>
          </a:bodyPr>
          <a:lstStyle/>
          <a:p>
            <a:r>
              <a:rPr lang="en-US" sz="3200" dirty="0">
                <a:cs typeface="Calibri Light"/>
              </a:rPr>
              <a:t>Theoretical statements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2722"/>
            <a:ext cx="9144000" cy="92507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4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212FADF9-E53E-4E39-B18D-C26884AF5C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62" t="29310" r="13122" b="48727"/>
          <a:stretch/>
        </p:blipFill>
        <p:spPr>
          <a:xfrm>
            <a:off x="1519826" y="1611799"/>
            <a:ext cx="8777739" cy="2497939"/>
          </a:xfrm>
          <a:prstGeom prst="rect">
            <a:avLst/>
          </a:prstGeom>
        </p:spPr>
      </p:pic>
      <p:pic>
        <p:nvPicPr>
          <p:cNvPr id="14" name="Picture 1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017CB113-400E-46DE-AD12-0B98A2E23A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53" t="69642" r="12275" b="22034"/>
          <a:stretch/>
        </p:blipFill>
        <p:spPr>
          <a:xfrm>
            <a:off x="1439144" y="4332894"/>
            <a:ext cx="7848637" cy="86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66705-0C8C-4ACE-B217-8B1CB0799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      </a:t>
            </a:r>
            <a:r>
              <a:rPr lang="en-US" sz="3600" dirty="0">
                <a:cs typeface="Calibri Light"/>
              </a:rPr>
              <a:t>            Semantic tableau associated to </a:t>
            </a:r>
            <a:r>
              <a:rPr lang="en-US" sz="3600" dirty="0">
                <a:ea typeface="+mj-lt"/>
                <a:cs typeface="+mj-lt"/>
              </a:rPr>
              <a:t>¬</a:t>
            </a:r>
            <a:r>
              <a:rPr lang="en-US" sz="3600" dirty="0">
                <a:cs typeface="Calibri Light"/>
              </a:rPr>
              <a:t>U2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0F0A2-678F-45B0-B074-7601BA74C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                          </a:t>
            </a:r>
            <a:r>
              <a:rPr lang="en-US" sz="2400" dirty="0">
                <a:cs typeface="Calibri"/>
              </a:rPr>
              <a:t>¬</a:t>
            </a:r>
            <a:r>
              <a:rPr lang="en-US" sz="2400" dirty="0">
                <a:latin typeface="Calibri Light"/>
                <a:cs typeface="Calibri Light"/>
              </a:rPr>
              <a:t>U</a:t>
            </a:r>
            <a:r>
              <a:rPr lang="en-US" sz="1400" dirty="0">
                <a:latin typeface="Calibri Light"/>
                <a:cs typeface="Calibri Light"/>
              </a:rPr>
              <a:t>2</a:t>
            </a:r>
            <a:r>
              <a:rPr lang="en-US" sz="2400" dirty="0">
                <a:latin typeface="Calibri Light"/>
                <a:cs typeface="Calibri Light"/>
              </a:rPr>
              <a:t> </a:t>
            </a:r>
            <a:r>
              <a:rPr lang="en-US" sz="2400" dirty="0">
                <a:latin typeface="Calibri"/>
                <a:cs typeface="Calibri"/>
              </a:rPr>
              <a:t> </a:t>
            </a:r>
            <a:r>
              <a:rPr lang="en-US" sz="2400" b="1" dirty="0">
                <a:latin typeface="Calibri"/>
                <a:cs typeface="Calibri"/>
              </a:rPr>
              <a:t>≡ </a:t>
            </a:r>
            <a:r>
              <a:rPr lang="en-US" sz="2400" dirty="0">
                <a:ea typeface="+mn-lt"/>
                <a:cs typeface="+mn-lt"/>
              </a:rPr>
              <a:t>q ∧ ¬p ∧ r ∧ p ∧ q ∧ r </a:t>
            </a:r>
            <a:r>
              <a:rPr lang="en-US" sz="2400" b="1" dirty="0">
                <a:latin typeface="Calibri"/>
                <a:cs typeface="Calibri"/>
              </a:rPr>
              <a:t>≡ </a:t>
            </a:r>
            <a:r>
              <a:rPr lang="en-US" sz="2400" dirty="0">
                <a:ea typeface="+mn-lt"/>
                <a:cs typeface="+mn-lt"/>
              </a:rPr>
              <a:t>q ∧ r ∧ p ∧ ¬p</a:t>
            </a:r>
            <a:r>
              <a:rPr lang="en-US" sz="2400" dirty="0">
                <a:latin typeface="Calibri"/>
                <a:cs typeface="Calibri"/>
              </a:rPr>
              <a:t>(1)</a:t>
            </a:r>
            <a:r>
              <a:rPr lang="en-US" sz="2000" dirty="0">
                <a:latin typeface="Calibri Light"/>
                <a:cs typeface="Calibri Light"/>
              </a:rPr>
              <a:t> </a:t>
            </a:r>
          </a:p>
          <a:p>
            <a:pPr marL="0" indent="0">
              <a:buNone/>
            </a:pPr>
            <a:endParaRPr lang="en-US" sz="20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                                                                                         α rule for (1)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 dirty="0">
                <a:cs typeface="Calibri"/>
              </a:rPr>
              <a:t>                                                                                       q</a:t>
            </a:r>
          </a:p>
          <a:p>
            <a:pPr marL="0" indent="0">
              <a:buNone/>
            </a:pPr>
            <a:r>
              <a:rPr lang="en-US" sz="2000" dirty="0">
                <a:cs typeface="Calibri"/>
              </a:rPr>
              <a:t>                                                          </a:t>
            </a:r>
          </a:p>
          <a:p>
            <a:pPr marL="0" indent="0">
              <a:buNone/>
            </a:pPr>
            <a:r>
              <a:rPr lang="en-US" sz="2000" dirty="0">
                <a:cs typeface="Calibri"/>
              </a:rPr>
              <a:t>                                                                                       r</a:t>
            </a:r>
            <a:endParaRPr lang="en-US" dirty="0"/>
          </a:p>
          <a:p>
            <a:pPr marL="0" indent="0">
              <a:buNone/>
            </a:pPr>
            <a:r>
              <a:rPr lang="en-US" sz="2000" dirty="0">
                <a:cs typeface="Calibri"/>
              </a:rPr>
              <a:t>                                                                                 </a:t>
            </a:r>
          </a:p>
          <a:p>
            <a:pPr marL="0" indent="0">
              <a:buNone/>
            </a:pPr>
            <a:r>
              <a:rPr lang="en-US" sz="2000" dirty="0">
                <a:cs typeface="Calibri"/>
              </a:rPr>
              <a:t>                                                                                       p</a:t>
            </a:r>
          </a:p>
          <a:p>
            <a:pPr marL="0" indent="0">
              <a:buNone/>
            </a:pPr>
            <a:r>
              <a:rPr lang="en-US" sz="2000" dirty="0">
                <a:cs typeface="Calibri"/>
              </a:rPr>
              <a:t>                                                           </a:t>
            </a:r>
          </a:p>
          <a:p>
            <a:pPr marL="0" indent="0">
              <a:buNone/>
            </a:pPr>
            <a:r>
              <a:rPr lang="en-US" sz="2000" dirty="0">
                <a:cs typeface="Calibri"/>
              </a:rPr>
              <a:t>                                                                                      ¬p</a:t>
            </a:r>
          </a:p>
          <a:p>
            <a:pPr marL="0" indent="0">
              <a:buNone/>
            </a:pPr>
            <a:endParaRPr lang="en-US" sz="2000" dirty="0">
              <a:cs typeface="Calibri"/>
            </a:endParaRPr>
          </a:p>
          <a:p>
            <a:pPr marL="0" indent="0">
              <a:buNone/>
            </a:pPr>
            <a:endParaRPr lang="en-US" sz="2000" dirty="0">
              <a:latin typeface="Calibri Light"/>
              <a:cs typeface="Calibri Light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1BC65BF-28EE-4C11-8DAD-282EF6F1EFF0}"/>
              </a:ext>
            </a:extLst>
          </p:cNvPr>
          <p:cNvCxnSpPr>
            <a:cxnSpLocks/>
          </p:cNvCxnSpPr>
          <p:nvPr/>
        </p:nvCxnSpPr>
        <p:spPr>
          <a:xfrm flipH="1">
            <a:off x="5983263" y="2251553"/>
            <a:ext cx="2" cy="90813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9CA0FC6-190C-48E8-B066-73DF9966DB1D}"/>
              </a:ext>
            </a:extLst>
          </p:cNvPr>
          <p:cNvCxnSpPr>
            <a:cxnSpLocks/>
          </p:cNvCxnSpPr>
          <p:nvPr/>
        </p:nvCxnSpPr>
        <p:spPr>
          <a:xfrm flipH="1">
            <a:off x="5983263" y="3431086"/>
            <a:ext cx="2" cy="469723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D168E17-DB21-49D1-B33A-27DA3A50184A}"/>
              </a:ext>
            </a:extLst>
          </p:cNvPr>
          <p:cNvCxnSpPr>
            <a:cxnSpLocks/>
          </p:cNvCxnSpPr>
          <p:nvPr/>
        </p:nvCxnSpPr>
        <p:spPr>
          <a:xfrm flipH="1">
            <a:off x="5983263" y="4172210"/>
            <a:ext cx="2" cy="626298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9B046C-E330-4A62-B5E7-266A5B131788}"/>
              </a:ext>
            </a:extLst>
          </p:cNvPr>
          <p:cNvCxnSpPr>
            <a:cxnSpLocks/>
          </p:cNvCxnSpPr>
          <p:nvPr/>
        </p:nvCxnSpPr>
        <p:spPr>
          <a:xfrm flipH="1">
            <a:off x="5983263" y="5059470"/>
            <a:ext cx="2" cy="626298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B8C91B2-343F-4F7C-9AB1-D140F8E60291}"/>
              </a:ext>
            </a:extLst>
          </p:cNvPr>
          <p:cNvSpPr/>
          <p:nvPr/>
        </p:nvSpPr>
        <p:spPr>
          <a:xfrm>
            <a:off x="5875619" y="5839085"/>
            <a:ext cx="219205" cy="22964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cs typeface="Calibri"/>
              </a:rPr>
              <a:t>..</a:t>
            </a:r>
            <a:endParaRPr lang="en-US" sz="10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504700A-1F23-493B-AA06-EA9782F932D2}"/>
                  </a:ext>
                </a:extLst>
              </p14:cNvPr>
              <p14:cNvContentPartPr/>
              <p14:nvPr/>
            </p14:nvContentPartPr>
            <p14:xfrm>
              <a:off x="5955082" y="5889842"/>
              <a:ext cx="95250" cy="161925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504700A-1F23-493B-AA06-EA9782F932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37178" y="5871357"/>
                <a:ext cx="130700" cy="1985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D6D7015-AB48-41E7-92BF-FDF2F46269DF}"/>
                  </a:ext>
                </a:extLst>
              </p14:cNvPr>
              <p14:cNvContentPartPr/>
              <p14:nvPr/>
            </p14:nvContentPartPr>
            <p14:xfrm>
              <a:off x="5923767" y="5890162"/>
              <a:ext cx="152400" cy="13335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D6D7015-AB48-41E7-92BF-FDF2F46269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902" y="5872476"/>
                <a:ext cx="188495" cy="16836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7156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4F0676D5-E1D9-42D1-9661-F4DEDE8CB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                              </a:t>
            </a:r>
            <a:r>
              <a:rPr lang="ro-RO" dirty="0" err="1"/>
              <a:t>Conclusion</a:t>
            </a:r>
            <a:endParaRPr lang="ro-RO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E0823FC8-E1BC-4C74-928F-7A60295B9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Arial Nova Light"/>
              </a:rPr>
              <a:t>The semantic tableau associated to the ¬U</a:t>
            </a:r>
            <a:r>
              <a:rPr lang="en-US" sz="1800" dirty="0">
                <a:latin typeface="Arial Nova Light"/>
              </a:rPr>
              <a:t>2</a:t>
            </a:r>
            <a:r>
              <a:rPr lang="en-US" sz="2800" dirty="0">
                <a:latin typeface="Arial Nova Light"/>
              </a:rPr>
              <a:t> formula is finite and closed so U</a:t>
            </a:r>
            <a:r>
              <a:rPr lang="en-US" sz="1800" dirty="0">
                <a:latin typeface="Arial Nova Light"/>
              </a:rPr>
              <a:t>2</a:t>
            </a:r>
            <a:r>
              <a:rPr lang="en-US" sz="2800" dirty="0">
                <a:latin typeface="Arial Nova Light"/>
              </a:rPr>
              <a:t> is a tautology and has no anti-models!</a:t>
            </a:r>
            <a:endParaRPr lang="en-US" sz="2800" dirty="0">
              <a:latin typeface="Arial Nova Light"/>
              <a:cs typeface="Calibri"/>
            </a:endParaRPr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12263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86FEF-5D23-4F6A-8B77-B5C6B0B2B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B994FE18-E046-42D2-858A-74CD7D47F7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390" t="18791" r="25368" b="14869"/>
          <a:stretch/>
        </p:blipFill>
        <p:spPr>
          <a:xfrm>
            <a:off x="1862803" y="71982"/>
            <a:ext cx="8606564" cy="6790899"/>
          </a:xfrm>
        </p:spPr>
      </p:pic>
    </p:spTree>
    <p:extLst>
      <p:ext uri="{BB962C8B-B14F-4D97-AF65-F5344CB8AC3E}">
        <p14:creationId xmlns:p14="http://schemas.microsoft.com/office/powerpoint/2010/main" val="2942657046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60A1C1B724C384EB82DD5F50928597C" ma:contentTypeVersion="2" ma:contentTypeDescription="Create a new document." ma:contentTypeScope="" ma:versionID="5f94e00b72e7d3d7e2f3eefbbbef4ebc">
  <xsd:schema xmlns:xsd="http://www.w3.org/2001/XMLSchema" xmlns:xs="http://www.w3.org/2001/XMLSchema" xmlns:p="http://schemas.microsoft.com/office/2006/metadata/properties" xmlns:ns2="02a8dec1-6acd-466a-99e7-60870912793c" targetNamespace="http://schemas.microsoft.com/office/2006/metadata/properties" ma:root="true" ma:fieldsID="6039c0d069f040d7a64b2a8486ced038" ns2:_="">
    <xsd:import namespace="02a8dec1-6acd-466a-99e7-60870912793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a8dec1-6acd-466a-99e7-6087091279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1E01A1E-5CF5-4345-8CEB-33F790BF821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B306819-BF8F-4123-AD1D-CE64DAAF44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a8dec1-6acd-466a-99e7-60870912793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E26A0EC-4B81-45E7-A035-43C5D11C91A2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10</TotalTime>
  <Words>946</Words>
  <Application>Microsoft Office PowerPoint</Application>
  <PresentationFormat>Widescreen</PresentationFormat>
  <Paragraphs>21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Office Theme</vt:lpstr>
      <vt:lpstr>Organic</vt:lpstr>
      <vt:lpstr>  Individual Homework</vt:lpstr>
      <vt:lpstr>                                                                                Problem statement:  Write all the anti-models of the propositional formula U2 = q ∧ ¬p ∧ r → ¬p ∨ ¬(q ∧ r) using the semantic tableaux method.     </vt:lpstr>
      <vt:lpstr>                   Theoretical results</vt:lpstr>
      <vt:lpstr>PowerPoint Presentation</vt:lpstr>
      <vt:lpstr>Theoretical statements</vt:lpstr>
      <vt:lpstr>                  Semantic tableau associated to ¬U2</vt:lpstr>
      <vt:lpstr>                              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ALEXANDRU DAN</cp:lastModifiedBy>
  <cp:revision>630</cp:revision>
  <dcterms:created xsi:type="dcterms:W3CDTF">2020-11-16T11:48:13Z</dcterms:created>
  <dcterms:modified xsi:type="dcterms:W3CDTF">2021-01-25T09:26:40Z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0x010100F60A1C1B724C384EB82DD5F50928597C</vt:lpwstr>
  </property>
</Properties>
</file>